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13716000" cx="2438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LKdDfNIqiag0pN00g9tekN6mW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customschemas.google.com/relationships/presentationmetadata" Target="meta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1219200" y="11986162"/>
            <a:ext cx="21945600" cy="6057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/>
            </a:lvl1pPr>
            <a:lvl2pPr indent="-419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/>
            </a:lvl2pPr>
            <a:lvl3pPr indent="-419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/>
            </a:lvl3pPr>
            <a:lvl4pPr indent="-419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/>
            </a:lvl4pPr>
            <a:lvl5pPr indent="-419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16"/>
          <p:cNvSpPr txBox="1"/>
          <p:nvPr>
            <p:ph idx="2" type="body"/>
          </p:nvPr>
        </p:nvSpPr>
        <p:spPr>
          <a:xfrm>
            <a:off x="1219200" y="7567579"/>
            <a:ext cx="21945600" cy="2250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1199733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1199358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idx="1" type="body"/>
          </p:nvPr>
        </p:nvSpPr>
        <p:spPr>
          <a:xfrm>
            <a:off x="1219200" y="8462239"/>
            <a:ext cx="21945602" cy="8326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508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2pPr>
            <a:lvl3pPr indent="-508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3pPr>
            <a:lvl4pPr indent="-508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4pPr>
            <a:lvl5pPr indent="-508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2" type="body"/>
          </p:nvPr>
        </p:nvSpPr>
        <p:spPr>
          <a:xfrm>
            <a:off x="1219200" y="4214483"/>
            <a:ext cx="21945600" cy="426970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1199358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idx="1" type="body"/>
          </p:nvPr>
        </p:nvSpPr>
        <p:spPr>
          <a:xfrm>
            <a:off x="1219200" y="11100052"/>
            <a:ext cx="21945602" cy="832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508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2pPr>
            <a:lvl3pPr indent="-508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3pPr>
            <a:lvl4pPr indent="-508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4pPr>
            <a:lvl5pPr indent="-508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2" type="body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1199739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>
            <p:ph idx="2" type="pic"/>
          </p:nvPr>
        </p:nvSpPr>
        <p:spPr>
          <a:xfrm>
            <a:off x="15744825" y="5581751"/>
            <a:ext cx="7365408" cy="8280402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8"/>
          <p:cNvSpPr/>
          <p:nvPr>
            <p:ph idx="3" type="pic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/>
          <p:nvPr>
            <p:ph idx="4" type="pic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1199739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/>
          <p:nvPr>
            <p:ph idx="2" type="pic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1199739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1199739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3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1219200" y="774700"/>
            <a:ext cx="21945600" cy="17271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" type="body"/>
          </p:nvPr>
        </p:nvSpPr>
        <p:spPr>
          <a:xfrm>
            <a:off x="1219200" y="4013200"/>
            <a:ext cx="21948600" cy="8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2" type="body"/>
          </p:nvPr>
        </p:nvSpPr>
        <p:spPr>
          <a:xfrm>
            <a:off x="1219200" y="2384648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1199352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Sec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2"/>
          <p:cNvSpPr txBox="1"/>
          <p:nvPr>
            <p:ph type="title"/>
          </p:nvPr>
        </p:nvSpPr>
        <p:spPr>
          <a:xfrm>
            <a:off x="1219200" y="3242269"/>
            <a:ext cx="21945600" cy="660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2" type="sldNum"/>
          </p:nvPr>
        </p:nvSpPr>
        <p:spPr>
          <a:xfrm>
            <a:off x="1199733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">
  <p:cSld name="Title &amp; Phot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/>
          <p:nvPr>
            <p:ph idx="2" type="pic"/>
          </p:nvPr>
        </p:nvSpPr>
        <p:spPr>
          <a:xfrm>
            <a:off x="0" y="-1270000"/>
            <a:ext cx="24384000" cy="16256101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3"/>
          <p:cNvSpPr txBox="1"/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Arial"/>
              <a:buNone/>
              <a:defRPr sz="12800">
                <a:solidFill>
                  <a:srgbClr val="FFFFFF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" type="body"/>
          </p:nvPr>
        </p:nvSpPr>
        <p:spPr>
          <a:xfrm>
            <a:off x="1219200" y="7569200"/>
            <a:ext cx="21945600" cy="22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>
                <a:solidFill>
                  <a:srgbClr val="FFFFFF"/>
                </a:solidFill>
              </a:defRPr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3" type="body"/>
          </p:nvPr>
        </p:nvSpPr>
        <p:spPr>
          <a:xfrm>
            <a:off x="1219200" y="11988800"/>
            <a:ext cx="219456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2" type="sldNum"/>
          </p:nvPr>
        </p:nvSpPr>
        <p:spPr>
          <a:xfrm>
            <a:off x="1199352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Photo Alt">
  <p:cSld name="Title &amp; Photo Al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/>
          <p:nvPr>
            <p:ph type="title"/>
          </p:nvPr>
        </p:nvSpPr>
        <p:spPr>
          <a:xfrm>
            <a:off x="1215494" y="4585101"/>
            <a:ext cx="9757201" cy="25401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7" name="Google Shape;87;p34"/>
          <p:cNvSpPr/>
          <p:nvPr>
            <p:ph idx="2" type="pic"/>
          </p:nvPr>
        </p:nvSpPr>
        <p:spPr>
          <a:xfrm>
            <a:off x="9283700" y="1270000"/>
            <a:ext cx="16751401" cy="11175901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 txBox="1"/>
          <p:nvPr>
            <p:ph idx="1" type="body"/>
          </p:nvPr>
        </p:nvSpPr>
        <p:spPr>
          <a:xfrm>
            <a:off x="1219200" y="7016750"/>
            <a:ext cx="9753600" cy="54165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1199352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2" type="sldNum"/>
          </p:nvPr>
        </p:nvSpPr>
        <p:spPr>
          <a:xfrm>
            <a:off x="22229574" y="12725704"/>
            <a:ext cx="478027" cy="466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 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/>
          <p:nvPr>
            <p:ph idx="1" type="body"/>
          </p:nvPr>
        </p:nvSpPr>
        <p:spPr>
          <a:xfrm>
            <a:off x="1219200" y="4013200"/>
            <a:ext cx="21945600" cy="84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2" type="sldNum"/>
          </p:nvPr>
        </p:nvSpPr>
        <p:spPr>
          <a:xfrm>
            <a:off x="1199733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 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 txBox="1"/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5" name="Google Shape;95;p36"/>
          <p:cNvSpPr/>
          <p:nvPr>
            <p:ph idx="2" type="pic"/>
          </p:nvPr>
        </p:nvSpPr>
        <p:spPr>
          <a:xfrm>
            <a:off x="12192644" y="718588"/>
            <a:ext cx="10972801" cy="12329701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36"/>
          <p:cNvSpPr txBox="1"/>
          <p:nvPr>
            <p:ph idx="1" type="body"/>
          </p:nvPr>
        </p:nvSpPr>
        <p:spPr>
          <a:xfrm>
            <a:off x="1219200" y="2387600"/>
            <a:ext cx="97575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508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2pPr>
            <a:lvl3pPr indent="-508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3pPr>
            <a:lvl4pPr indent="-508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4pPr>
            <a:lvl5pPr indent="-508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97" name="Google Shape;97;p36"/>
          <p:cNvSpPr txBox="1"/>
          <p:nvPr>
            <p:ph idx="3" type="body"/>
          </p:nvPr>
        </p:nvSpPr>
        <p:spPr>
          <a:xfrm>
            <a:off x="1219200" y="4023221"/>
            <a:ext cx="9757500" cy="83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98" name="Google Shape;98;p36"/>
          <p:cNvSpPr txBox="1"/>
          <p:nvPr>
            <p:ph idx="12" type="sldNum"/>
          </p:nvPr>
        </p:nvSpPr>
        <p:spPr>
          <a:xfrm>
            <a:off x="1199987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 2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/>
          <p:nvPr>
            <p:ph type="title"/>
          </p:nvPr>
        </p:nvSpPr>
        <p:spPr>
          <a:xfrm>
            <a:off x="1219200" y="774700"/>
            <a:ext cx="21945600" cy="17271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1" name="Google Shape;101;p37"/>
          <p:cNvSpPr txBox="1"/>
          <p:nvPr>
            <p:ph idx="1" type="body"/>
          </p:nvPr>
        </p:nvSpPr>
        <p:spPr>
          <a:xfrm>
            <a:off x="1219200" y="2384648"/>
            <a:ext cx="21945600" cy="8325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508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2pPr>
            <a:lvl3pPr indent="-508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3pPr>
            <a:lvl4pPr indent="-508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4pPr>
            <a:lvl5pPr indent="-508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102" name="Google Shape;102;p37"/>
          <p:cNvSpPr txBox="1"/>
          <p:nvPr>
            <p:ph idx="12" type="sldNum"/>
          </p:nvPr>
        </p:nvSpPr>
        <p:spPr>
          <a:xfrm>
            <a:off x="1199733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 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8"/>
          <p:cNvSpPr txBox="1"/>
          <p:nvPr>
            <p:ph type="title"/>
          </p:nvPr>
        </p:nvSpPr>
        <p:spPr>
          <a:xfrm>
            <a:off x="1219200" y="774700"/>
            <a:ext cx="21945600" cy="17271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5" name="Google Shape;105;p38"/>
          <p:cNvSpPr txBox="1"/>
          <p:nvPr>
            <p:ph idx="1" type="body"/>
          </p:nvPr>
        </p:nvSpPr>
        <p:spPr>
          <a:xfrm>
            <a:off x="1219200" y="4013200"/>
            <a:ext cx="21945600" cy="83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/>
            </a:lvl1pPr>
            <a:lvl2pPr indent="-228600" lvl="1" marL="9144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/>
            </a:lvl2pPr>
            <a:lvl3pPr indent="-228600" lvl="2" marL="1371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/>
            </a:lvl3pPr>
            <a:lvl4pPr indent="-228600" lvl="3" marL="18288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/>
            </a:lvl4pPr>
            <a:lvl5pPr indent="-2286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106" name="Google Shape;106;p38"/>
          <p:cNvSpPr txBox="1"/>
          <p:nvPr>
            <p:ph idx="2" type="body"/>
          </p:nvPr>
        </p:nvSpPr>
        <p:spPr>
          <a:xfrm>
            <a:off x="1219200" y="2387114"/>
            <a:ext cx="219456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107" name="Google Shape;107;p38"/>
          <p:cNvSpPr txBox="1"/>
          <p:nvPr>
            <p:ph idx="12" type="sldNum"/>
          </p:nvPr>
        </p:nvSpPr>
        <p:spPr>
          <a:xfrm>
            <a:off x="1199733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">
  <p:cSld name="Statement 2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9"/>
          <p:cNvSpPr txBox="1"/>
          <p:nvPr>
            <p:ph idx="1" type="body"/>
          </p:nvPr>
        </p:nvSpPr>
        <p:spPr>
          <a:xfrm>
            <a:off x="1219200" y="3251200"/>
            <a:ext cx="21945600" cy="6603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110" name="Google Shape;110;p39"/>
          <p:cNvSpPr txBox="1"/>
          <p:nvPr>
            <p:ph idx="12" type="sldNum"/>
          </p:nvPr>
        </p:nvSpPr>
        <p:spPr>
          <a:xfrm>
            <a:off x="1199352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Fact">
  <p:cSld name="Big Fact 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0"/>
          <p:cNvSpPr txBox="1"/>
          <p:nvPr>
            <p:ph idx="1" type="body"/>
          </p:nvPr>
        </p:nvSpPr>
        <p:spPr>
          <a:xfrm>
            <a:off x="1219200" y="8462239"/>
            <a:ext cx="21945600" cy="8325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508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2pPr>
            <a:lvl3pPr indent="-508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3pPr>
            <a:lvl4pPr indent="-508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4pPr>
            <a:lvl5pPr indent="-508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113" name="Google Shape;113;p40"/>
          <p:cNvSpPr txBox="1"/>
          <p:nvPr>
            <p:ph idx="2" type="body"/>
          </p:nvPr>
        </p:nvSpPr>
        <p:spPr>
          <a:xfrm>
            <a:off x="1219200" y="4214483"/>
            <a:ext cx="21945600" cy="42696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114" name="Google Shape;114;p40"/>
          <p:cNvSpPr txBox="1"/>
          <p:nvPr>
            <p:ph idx="12" type="sldNum"/>
          </p:nvPr>
        </p:nvSpPr>
        <p:spPr>
          <a:xfrm>
            <a:off x="1199352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 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1"/>
          <p:cNvSpPr txBox="1"/>
          <p:nvPr>
            <p:ph idx="1" type="body"/>
          </p:nvPr>
        </p:nvSpPr>
        <p:spPr>
          <a:xfrm>
            <a:off x="1219200" y="11100052"/>
            <a:ext cx="21945600" cy="832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508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2pPr>
            <a:lvl3pPr indent="-508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3pPr>
            <a:lvl4pPr indent="-508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4pPr>
            <a:lvl5pPr indent="-508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117" name="Google Shape;117;p41"/>
          <p:cNvSpPr txBox="1"/>
          <p:nvPr>
            <p:ph idx="2" type="body"/>
          </p:nvPr>
        </p:nvSpPr>
        <p:spPr>
          <a:xfrm>
            <a:off x="1219200" y="4178300"/>
            <a:ext cx="21945600" cy="4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118" name="Google Shape;118;p41"/>
          <p:cNvSpPr txBox="1"/>
          <p:nvPr>
            <p:ph idx="12" type="sldNum"/>
          </p:nvPr>
        </p:nvSpPr>
        <p:spPr>
          <a:xfrm>
            <a:off x="1199733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 2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2"/>
          <p:cNvSpPr/>
          <p:nvPr>
            <p:ph idx="2" type="pic"/>
          </p:nvPr>
        </p:nvSpPr>
        <p:spPr>
          <a:xfrm>
            <a:off x="15744825" y="5581751"/>
            <a:ext cx="7365301" cy="8280301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42"/>
          <p:cNvSpPr/>
          <p:nvPr>
            <p:ph idx="3" type="pic"/>
          </p:nvPr>
        </p:nvSpPr>
        <p:spPr>
          <a:xfrm>
            <a:off x="15363825" y="1270000"/>
            <a:ext cx="8115300" cy="5409001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42"/>
          <p:cNvSpPr/>
          <p:nvPr>
            <p:ph idx="4" type="pic"/>
          </p:nvPr>
        </p:nvSpPr>
        <p:spPr>
          <a:xfrm>
            <a:off x="-63500" y="1270000"/>
            <a:ext cx="16764000" cy="11175901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42"/>
          <p:cNvSpPr txBox="1"/>
          <p:nvPr>
            <p:ph idx="12" type="sldNum"/>
          </p:nvPr>
        </p:nvSpPr>
        <p:spPr>
          <a:xfrm>
            <a:off x="1199733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 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/>
          <p:nvPr>
            <p:ph idx="2" type="pic"/>
          </p:nvPr>
        </p:nvSpPr>
        <p:spPr>
          <a:xfrm>
            <a:off x="1270000" y="-423334"/>
            <a:ext cx="21843900" cy="145626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43"/>
          <p:cNvSpPr txBox="1"/>
          <p:nvPr>
            <p:ph idx="12" type="sldNum"/>
          </p:nvPr>
        </p:nvSpPr>
        <p:spPr>
          <a:xfrm>
            <a:off x="1199733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"/>
          <p:cNvSpPr txBox="1"/>
          <p:nvPr>
            <p:ph idx="12" type="sldNum"/>
          </p:nvPr>
        </p:nvSpPr>
        <p:spPr>
          <a:xfrm>
            <a:off x="11997336" y="12725009"/>
            <a:ext cx="396827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>
  <p:cSld name="OBJECT 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/>
          <p:nvPr>
            <p:ph type="title"/>
          </p:nvPr>
        </p:nvSpPr>
        <p:spPr>
          <a:xfrm>
            <a:off x="1676400" y="730250"/>
            <a:ext cx="21031199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" type="body"/>
          </p:nvPr>
        </p:nvSpPr>
        <p:spPr>
          <a:xfrm>
            <a:off x="1676400" y="3651250"/>
            <a:ext cx="21031199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22203132" y="12835885"/>
            <a:ext cx="504468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1219200" y="11986162"/>
            <a:ext cx="21945599" cy="60579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/>
            </a:lvl1pPr>
            <a:lvl2pPr indent="-4191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/>
            </a:lvl2pPr>
            <a:lvl3pPr indent="-4191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/>
            </a:lvl3pPr>
            <a:lvl4pPr indent="-4191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/>
            </a:lvl4pPr>
            <a:lvl5pPr indent="-4191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  <a:defRPr sz="3000"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type="title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00"/>
              <a:buFont typeface="Arial"/>
              <a:buNone/>
              <a:defRPr sz="128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2" type="body"/>
          </p:nvPr>
        </p:nvSpPr>
        <p:spPr>
          <a:xfrm>
            <a:off x="1219200" y="7567579"/>
            <a:ext cx="21945600" cy="225059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1199739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2" type="body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1199358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2" type="sldNum"/>
          </p:nvPr>
        </p:nvSpPr>
        <p:spPr>
          <a:xfrm>
            <a:off x="1199739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/>
          <p:nvPr>
            <p:ph type="title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22"/>
          <p:cNvSpPr/>
          <p:nvPr>
            <p:ph idx="2" type="pic"/>
          </p:nvPr>
        </p:nvSpPr>
        <p:spPr>
          <a:xfrm>
            <a:off x="12192644" y="718588"/>
            <a:ext cx="10972801" cy="1232962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508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2pPr>
            <a:lvl3pPr indent="-508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3pPr>
            <a:lvl4pPr indent="-508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4pPr>
            <a:lvl5pPr indent="-508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3" type="body"/>
          </p:nvPr>
        </p:nvSpPr>
        <p:spPr>
          <a:xfrm>
            <a:off x="1219199" y="4023221"/>
            <a:ext cx="9757571" cy="838467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1199993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1219200" y="2384648"/>
            <a:ext cx="21945602" cy="8326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508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2pPr>
            <a:lvl3pPr indent="-508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3pPr>
            <a:lvl4pPr indent="-508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4pPr>
            <a:lvl5pPr indent="-508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1199739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/>
            </a:lvl1pPr>
            <a:lvl2pPr indent="-228600" lvl="1" marL="9144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/>
            </a:lvl2pPr>
            <a:lvl3pPr indent="-228600" lvl="2" marL="1371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/>
            </a:lvl3pPr>
            <a:lvl4pPr indent="-228600" lvl="3" marL="18288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/>
            </a:lvl4pPr>
            <a:lvl5pPr indent="-2286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  <a:defRPr sz="6800"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2" type="body"/>
          </p:nvPr>
        </p:nvSpPr>
        <p:spPr>
          <a:xfrm>
            <a:off x="1219200" y="2387114"/>
            <a:ext cx="21945602" cy="83261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1pPr>
            <a:lvl2pPr indent="-508000" lvl="1" marL="914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2pPr>
            <a:lvl3pPr indent="-508000" lvl="2" marL="1371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3pPr>
            <a:lvl4pPr indent="-508000" lvl="3" marL="1828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4pPr>
            <a:lvl5pPr indent="-508000" lvl="4" marL="22860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5pPr>
            <a:lvl6pPr indent="-508000" lvl="5" marL="2743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6pPr>
            <a:lvl7pPr indent="-508000" lvl="6" marL="32004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7pPr>
            <a:lvl8pPr indent="-508000" lvl="7" marL="3657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8pPr>
            <a:lvl9pPr indent="-508000" lvl="8" marL="41148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1199739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sz="2000">
                <a:solidFill>
                  <a:srgbClr val="5E5E5E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  <a:defRPr b="0" i="0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508000" lvl="0" marL="457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0" lvl="1" marL="914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08000" lvl="2" marL="1371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08000" lvl="5" marL="27432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08000" lvl="6" marL="3200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08000" lvl="7" marL="36576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08000" lvl="8" marL="41148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11993587" y="12743870"/>
            <a:ext cx="396826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/>
          <p:nvPr>
            <p:ph idx="1" type="body"/>
          </p:nvPr>
        </p:nvSpPr>
        <p:spPr>
          <a:xfrm>
            <a:off x="1219200" y="11266520"/>
            <a:ext cx="21945600" cy="23277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/>
              <a:t>Niv Cohen, Issar Tzachor &amp; Yedid Hoshen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6000"/>
              <a:t>The Hebrew University</a:t>
            </a:r>
            <a:endParaRPr/>
          </a:p>
        </p:txBody>
      </p:sp>
      <p:sp>
        <p:nvSpPr>
          <p:cNvPr id="134" name="Google Shape;134;p1"/>
          <p:cNvSpPr txBox="1"/>
          <p:nvPr>
            <p:ph type="title"/>
          </p:nvPr>
        </p:nvSpPr>
        <p:spPr>
          <a:xfrm>
            <a:off x="1219200" y="480148"/>
            <a:ext cx="21945600" cy="36885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5840"/>
              <a:t>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2C76E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45625"/>
              <a:buFont typeface="Arial"/>
              <a:buNone/>
            </a:pPr>
            <a:r>
              <a:rPr lang="en-US">
                <a:solidFill>
                  <a:schemeClr val="accent4"/>
                </a:solidFill>
              </a:rPr>
              <a:t>SINBAD: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chemeClr val="accent4"/>
                </a:solidFill>
              </a:rPr>
              <a:t>S</a:t>
            </a:r>
            <a:r>
              <a:rPr lang="en-US">
                <a:solidFill>
                  <a:srgbClr val="000000"/>
                </a:solidFill>
              </a:rPr>
              <a:t>et </a:t>
            </a:r>
            <a:r>
              <a:rPr lang="en-US">
                <a:solidFill>
                  <a:schemeClr val="accent4"/>
                </a:solidFill>
              </a:rPr>
              <a:t>IN</a:t>
            </a:r>
            <a:r>
              <a:rPr lang="en-US">
                <a:solidFill>
                  <a:srgbClr val="000000"/>
                </a:solidFill>
              </a:rPr>
              <a:t>spection </a:t>
            </a:r>
            <a:r>
              <a:rPr lang="en-US">
                <a:solidFill>
                  <a:schemeClr val="accent4"/>
                </a:solidFill>
              </a:rPr>
              <a:t>B</a:t>
            </a:r>
            <a:r>
              <a:rPr lang="en-US">
                <a:solidFill>
                  <a:srgbClr val="000000"/>
                </a:solidFill>
              </a:rPr>
              <a:t>ased </a:t>
            </a:r>
            <a:r>
              <a:rPr lang="en-US">
                <a:solidFill>
                  <a:schemeClr val="accent4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nomaly </a:t>
            </a:r>
            <a:r>
              <a:rPr lang="en-US">
                <a:solidFill>
                  <a:schemeClr val="accent4"/>
                </a:solidFill>
              </a:rPr>
              <a:t>D</a:t>
            </a:r>
            <a:r>
              <a:rPr lang="en-US">
                <a:solidFill>
                  <a:srgbClr val="000000"/>
                </a:solidFill>
              </a:rPr>
              <a:t>etection </a:t>
            </a:r>
            <a:endParaRPr/>
          </a:p>
        </p:txBody>
      </p:sp>
      <p:sp>
        <p:nvSpPr>
          <p:cNvPr id="135" name="Google Shape;135;p1"/>
          <p:cNvSpPr txBox="1"/>
          <p:nvPr>
            <p:ph idx="12" type="sldNum"/>
          </p:nvPr>
        </p:nvSpPr>
        <p:spPr>
          <a:xfrm>
            <a:off x="12067968" y="12725009"/>
            <a:ext cx="255563" cy="38539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>
                <a:solidFill>
                  <a:srgbClr val="5E5E5E"/>
                </a:solidFill>
              </a:rPr>
              <a:t>‹#›</a:t>
            </a:fld>
            <a:endParaRPr/>
          </a:p>
        </p:txBody>
      </p:sp>
      <p:pic>
        <p:nvPicPr>
          <p:cNvPr descr="Google Shape;144;g2280e74b58c_0_2592" id="136" name="Google Shape;136;p1"/>
          <p:cNvPicPr preferRelativeResize="0"/>
          <p:nvPr/>
        </p:nvPicPr>
        <p:blipFill rotWithShape="1">
          <a:blip r:embed="rId3">
            <a:alphaModFix/>
          </a:blip>
          <a:srcRect b="0" l="6196" r="2657" t="0"/>
          <a:stretch/>
        </p:blipFill>
        <p:spPr>
          <a:xfrm>
            <a:off x="11030500" y="6154537"/>
            <a:ext cx="2724674" cy="3134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45;g2280e74b58c_0_2592" id="137" name="Google Shape;13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9961" y="6154537"/>
            <a:ext cx="2476054" cy="3124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46;g2280e74b58c_0_2592" id="138" name="Google Shape;13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55850" y="6191799"/>
            <a:ext cx="2363625" cy="312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Embed each patch using a pretrained ResNet (</a:t>
            </a: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dense features, </a:t>
            </a: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multiple blocks)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Image: set of patch embeddings</a:t>
            </a:r>
            <a:endParaRPr/>
          </a:p>
        </p:txBody>
      </p:sp>
      <p:sp>
        <p:nvSpPr>
          <p:cNvPr id="219" name="Google Shape;219;p1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en-US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 Descriptors: Images</a:t>
            </a:r>
            <a:endParaRPr/>
          </a:p>
        </p:txBody>
      </p:sp>
      <p:pic>
        <p:nvPicPr>
          <p:cNvPr descr="Google Shape;250;g2280e74b58c_0_2633" id="220" name="Google Shape;2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1898" y="5371576"/>
            <a:ext cx="12220552" cy="830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0"/>
          <p:cNvSpPr/>
          <p:nvPr/>
        </p:nvSpPr>
        <p:spPr>
          <a:xfrm>
            <a:off x="4651769" y="12008508"/>
            <a:ext cx="2113501" cy="166380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0"/>
          <p:cNvSpPr txBox="1"/>
          <p:nvPr>
            <p:ph idx="12" type="sldNum"/>
          </p:nvPr>
        </p:nvSpPr>
        <p:spPr>
          <a:xfrm>
            <a:off x="22203132" y="12835885"/>
            <a:ext cx="504468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en-US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 on MVTec-LOCO</a:t>
            </a:r>
            <a:endParaRPr/>
          </a:p>
        </p:txBody>
      </p:sp>
      <p:sp>
        <p:nvSpPr>
          <p:cNvPr id="228" name="Google Shape;228;p11"/>
          <p:cNvSpPr txBox="1"/>
          <p:nvPr>
            <p:ph idx="1" type="body"/>
          </p:nvPr>
        </p:nvSpPr>
        <p:spPr>
          <a:xfrm>
            <a:off x="1676400" y="3651250"/>
            <a:ext cx="16143147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SoTA performance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Complementary strength with GCAD: Locality vs. Set</a:t>
            </a:r>
            <a:endParaRPr/>
          </a:p>
        </p:txBody>
      </p:sp>
      <p:sp>
        <p:nvSpPr>
          <p:cNvPr id="229" name="Google Shape;229;p11"/>
          <p:cNvSpPr txBox="1"/>
          <p:nvPr/>
        </p:nvSpPr>
        <p:spPr>
          <a:xfrm>
            <a:off x="2608475" y="12103675"/>
            <a:ext cx="18986101" cy="8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Bergmann, Paul, et al. "Beyond dents and scratches: Logical constraints in unsupervised anomaly detection and localization." International Journal of Computer Vision 130.4 (2022): 947-969.</a:t>
            </a:r>
            <a:endParaRPr/>
          </a:p>
        </p:txBody>
      </p:sp>
      <p:pic>
        <p:nvPicPr>
          <p:cNvPr descr="Google Shape;260;g2280e74b58c_0_2641"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74276" t="15433"/>
          <a:stretch/>
        </p:blipFill>
        <p:spPr>
          <a:xfrm>
            <a:off x="1854403" y="6183283"/>
            <a:ext cx="6140842" cy="506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22203132" y="12835885"/>
            <a:ext cx="504468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Google Shape;262;g2280e74b58c_0_2641" id="232" name="Google Shape;232;p11"/>
          <p:cNvPicPr preferRelativeResize="0"/>
          <p:nvPr/>
        </p:nvPicPr>
        <p:blipFill rotWithShape="1">
          <a:blip r:embed="rId3">
            <a:alphaModFix/>
          </a:blip>
          <a:srcRect b="0" l="74276" r="0" t="13269"/>
          <a:stretch/>
        </p:blipFill>
        <p:spPr>
          <a:xfrm>
            <a:off x="7972870" y="6058022"/>
            <a:ext cx="6140831" cy="51993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63;g2280e74b58c_0_2641" id="233" name="Google Shape;23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424734" y="4506324"/>
            <a:ext cx="4911449" cy="3376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64;g2280e74b58c_0_2641" id="234" name="Google Shape;23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10306" y="8305000"/>
            <a:ext cx="5740306" cy="3376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/>
              <a:t>Element Descriptors: Series-level Time series AD</a:t>
            </a:r>
            <a:endParaRPr/>
          </a:p>
        </p:txBody>
      </p:sp>
      <p:sp>
        <p:nvSpPr>
          <p:cNvPr id="240" name="Google Shape;240;p12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Char char="•"/>
            </a:pPr>
            <a:r>
              <a:rPr lang="en-US"/>
              <a:t>Detecting anomalous time-series - global rather than local anomalies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000"/>
              <a:buChar char="•"/>
            </a:pPr>
            <a:r>
              <a:rPr lang="en-US"/>
              <a:t>Each time-location is an element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000"/>
              <a:buChar char="•"/>
            </a:pPr>
            <a:r>
              <a:rPr lang="en-US"/>
              <a:t>Descriptors: pyramid of neighboring points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000"/>
              <a:buChar char="•"/>
            </a:pPr>
            <a:r>
              <a:rPr lang="en-US"/>
              <a:t>No deep learning </a:t>
            </a:r>
            <a:endParaRPr/>
          </a:p>
        </p:txBody>
      </p:sp>
      <p:pic>
        <p:nvPicPr>
          <p:cNvPr descr="Google Shape;271;g2280e74b58c_0_2650" id="241" name="Google Shape;24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4082" y="6502099"/>
            <a:ext cx="11171452" cy="7213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/>
          <p:nvPr/>
        </p:nvSpPr>
        <p:spPr>
          <a:xfrm>
            <a:off x="7150693" y="10689859"/>
            <a:ext cx="2113501" cy="166380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6396444" y="11779108"/>
            <a:ext cx="2113501" cy="166380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 txBox="1"/>
          <p:nvPr>
            <p:ph idx="12" type="sldNum"/>
          </p:nvPr>
        </p:nvSpPr>
        <p:spPr>
          <a:xfrm>
            <a:off x="22203132" y="12835885"/>
            <a:ext cx="504468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en-US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Series-level Time series AD: Results</a:t>
            </a:r>
            <a:endParaRPr/>
          </a:p>
        </p:txBody>
      </p:sp>
      <p:pic>
        <p:nvPicPr>
          <p:cNvPr descr="Google Shape;280;g2280e74b58c_0_2655" id="250" name="Google Shape;250;p13"/>
          <p:cNvPicPr preferRelativeResize="0"/>
          <p:nvPr/>
        </p:nvPicPr>
        <p:blipFill rotWithShape="1">
          <a:blip r:embed="rId3">
            <a:alphaModFix/>
          </a:blip>
          <a:srcRect b="0" l="0" r="0" t="18012"/>
          <a:stretch/>
        </p:blipFill>
        <p:spPr>
          <a:xfrm>
            <a:off x="1789099" y="7208674"/>
            <a:ext cx="20278503" cy="46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3"/>
          <p:cNvSpPr txBox="1"/>
          <p:nvPr>
            <p:ph idx="12" type="sldNum"/>
          </p:nvPr>
        </p:nvSpPr>
        <p:spPr>
          <a:xfrm>
            <a:off x="22203132" y="12835885"/>
            <a:ext cx="504468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2" name="Google Shape;252;p13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Char char="•"/>
            </a:pPr>
            <a:r>
              <a:rPr lang="en-US" sz="5000"/>
              <a:t>SoTA results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000"/>
              <a:buChar char="•"/>
            </a:pPr>
            <a:r>
              <a:rPr lang="en-US" sz="5000"/>
              <a:t>Our shallow method outperforms DL methods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en-US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  <a:endParaRPr/>
          </a:p>
        </p:txBody>
      </p:sp>
      <p:sp>
        <p:nvSpPr>
          <p:cNvPr id="258" name="Google Shape;258;p14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Char char="•"/>
            </a:pPr>
            <a:r>
              <a:rPr lang="en-US" sz="5000"/>
              <a:t>Set representation is key for logical anomaly detection</a:t>
            </a:r>
            <a:endParaRPr/>
          </a:p>
          <a:p>
            <a:pPr indent="45720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000"/>
              <a:buChar char="•"/>
            </a:pPr>
            <a:r>
              <a:rPr lang="en-US" sz="5000"/>
              <a:t>Complementary strengths with distillation based approaches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000"/>
              <a:buChar char="•"/>
            </a:pPr>
            <a:r>
              <a:rPr lang="en-US" sz="5000"/>
              <a:t>Works for both images and time-series</a:t>
            </a:r>
            <a:endParaRPr/>
          </a:p>
        </p:txBody>
      </p:sp>
      <p:sp>
        <p:nvSpPr>
          <p:cNvPr id="259" name="Google Shape;259;p14"/>
          <p:cNvSpPr txBox="1"/>
          <p:nvPr>
            <p:ph idx="12" type="sldNum"/>
          </p:nvPr>
        </p:nvSpPr>
        <p:spPr>
          <a:xfrm>
            <a:off x="22203132" y="12835885"/>
            <a:ext cx="504468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9200" y="8871500"/>
            <a:ext cx="7051375" cy="39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en-US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Anomaly Detection</a:t>
            </a:r>
            <a:endParaRPr/>
          </a:p>
        </p:txBody>
      </p:sp>
      <p:sp>
        <p:nvSpPr>
          <p:cNvPr id="144" name="Google Shape;144;p2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Objective</a:t>
            </a:r>
            <a:r>
              <a:rPr lang="en-US" u="none"/>
              <a:t>: Discovering </a:t>
            </a:r>
            <a:r>
              <a:rPr i="1" lang="en-US" u="none"/>
              <a:t>rare</a:t>
            </a:r>
            <a:r>
              <a:rPr lang="en-US" u="none"/>
              <a:t>, </a:t>
            </a:r>
            <a:r>
              <a:rPr i="1" lang="en-US" u="none"/>
              <a:t>interesting</a:t>
            </a:r>
            <a:r>
              <a:rPr lang="en-US" u="none"/>
              <a:t> phenomena</a:t>
            </a:r>
            <a:endParaRPr/>
          </a:p>
        </p:txBody>
      </p:sp>
      <p:pic>
        <p:nvPicPr>
          <p:cNvPr descr="anomaly4.jpg" id="145" name="Google Shape;1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3041" y="5181600"/>
            <a:ext cx="22150058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/>
          <p:nvPr>
            <p:ph idx="1" type="body"/>
          </p:nvPr>
        </p:nvSpPr>
        <p:spPr>
          <a:xfrm>
            <a:off x="2162699" y="3661924"/>
            <a:ext cx="20058602" cy="84837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DN2 (</a:t>
            </a:r>
            <a:r>
              <a:rPr i="1" lang="en-US"/>
              <a:t>Bergman, Cohen, Hoshen</a:t>
            </a:r>
            <a:r>
              <a:rPr lang="en-US"/>
              <a:t>, 20’) proposed to detect anomalies by: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Each train image: extract deep representations using foundation model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Test image: compute kNN representation distance to training set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Large kNN distance - anomaly</a:t>
            </a:r>
            <a:endParaRPr/>
          </a:p>
        </p:txBody>
      </p:sp>
      <p:sp>
        <p:nvSpPr>
          <p:cNvPr id="151" name="Google Shape;151;p3"/>
          <p:cNvSpPr txBox="1"/>
          <p:nvPr>
            <p:ph type="title"/>
          </p:nvPr>
        </p:nvSpPr>
        <p:spPr>
          <a:xfrm>
            <a:off x="1676400" y="700725"/>
            <a:ext cx="21031200" cy="32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en-US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but Powerful AD Paradigm</a:t>
            </a:r>
            <a:endParaRPr/>
          </a:p>
        </p:txBody>
      </p:sp>
      <p:pic>
        <p:nvPicPr>
          <p:cNvPr descr="Google Shape;179;g25192fddcfe_3_96" id="152" name="Google Shape;152;p3"/>
          <p:cNvPicPr preferRelativeResize="0"/>
          <p:nvPr/>
        </p:nvPicPr>
        <p:blipFill rotWithShape="1">
          <a:blip r:embed="rId3">
            <a:alphaModFix/>
          </a:blip>
          <a:srcRect b="0" l="0" r="0" t="20349"/>
          <a:stretch/>
        </p:blipFill>
        <p:spPr>
          <a:xfrm>
            <a:off x="9285316" y="7897814"/>
            <a:ext cx="10323858" cy="535100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 txBox="1"/>
          <p:nvPr>
            <p:ph idx="12" type="sldNum"/>
          </p:nvPr>
        </p:nvSpPr>
        <p:spPr>
          <a:xfrm>
            <a:off x="22357616" y="12988285"/>
            <a:ext cx="349984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Google Shape;183;g25192fddcfe_3_96" id="154" name="Google Shape;15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2612" y="8202890"/>
            <a:ext cx="5144006" cy="4982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en-US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Segmentation-Based Anomaly Detection </a:t>
            </a:r>
            <a:endParaRPr/>
          </a:p>
        </p:txBody>
      </p:sp>
      <p:sp>
        <p:nvSpPr>
          <p:cNvPr id="160" name="Google Shape;160;p4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Two-stage approach for cases where anomalies are localized:</a:t>
            </a:r>
            <a:endParaRPr/>
          </a:p>
          <a:p>
            <a:pPr indent="-742950" lvl="0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AutoNum type="arabicPeriod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each patch – detect if normal or anomalous</a:t>
            </a:r>
            <a:endParaRPr/>
          </a:p>
          <a:p>
            <a:pPr indent="-742950" lvl="0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Arial"/>
              <a:buAutoNum type="arabicPeriod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any patch is anomalous – image declared anomalous</a:t>
            </a:r>
            <a:endParaRPr/>
          </a:p>
        </p:txBody>
      </p:sp>
      <p:sp>
        <p:nvSpPr>
          <p:cNvPr id="161" name="Google Shape;161;p4"/>
          <p:cNvSpPr txBox="1"/>
          <p:nvPr>
            <p:ph idx="12" type="sldNum"/>
          </p:nvPr>
        </p:nvSpPr>
        <p:spPr>
          <a:xfrm>
            <a:off x="22357616" y="12835885"/>
            <a:ext cx="349984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Google Shape;191;g25192fddcfe_0_36" id="162" name="Google Shape;1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9678" y="5993674"/>
            <a:ext cx="10091430" cy="6080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/>
        </p:nvSpPr>
        <p:spPr>
          <a:xfrm>
            <a:off x="1676400" y="12435637"/>
            <a:ext cx="18713402" cy="8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Roth, Karsten, et al. "Towards total recall in industrial anomaly detection." </a:t>
            </a:r>
            <a:r>
              <a:rPr b="0" i="1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Proceedings of the IEEE/CVF Conference on Computer Vision and Pattern Recognition</a:t>
            </a: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2022.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en-US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Logical Anomalies: Anomalous Combination of Normal Elements </a:t>
            </a:r>
            <a:endParaRPr/>
          </a:p>
        </p:txBody>
      </p:sp>
      <p:sp>
        <p:nvSpPr>
          <p:cNvPr id="169" name="Google Shape;169;p5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/>
          <a:p>
            <a:pPr indent="-177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pic>
        <p:nvPicPr>
          <p:cNvPr descr="Google Shape;199;g2099cb86a22_0_32" id="170" name="Google Shape;170;p5"/>
          <p:cNvPicPr preferRelativeResize="0"/>
          <p:nvPr/>
        </p:nvPicPr>
        <p:blipFill rotWithShape="1">
          <a:blip r:embed="rId3">
            <a:alphaModFix/>
          </a:blip>
          <a:srcRect b="0" l="29755" r="27028" t="35433"/>
          <a:stretch/>
        </p:blipFill>
        <p:spPr>
          <a:xfrm>
            <a:off x="10033224" y="4401550"/>
            <a:ext cx="11844565" cy="831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1709274" y="12775975"/>
            <a:ext cx="21031201" cy="1239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Bergmann, Paul, et al. "Beyond dents and scratches: Logical constraints in unsupervised anomaly detection and localization." International Journal of Computer Vision 130.4 (2022): 947-969.</a:t>
            </a:r>
            <a:endParaRPr/>
          </a:p>
        </p:txBody>
      </p:sp>
      <p:sp>
        <p:nvSpPr>
          <p:cNvPr id="172" name="Google Shape;172;p5"/>
          <p:cNvSpPr txBox="1"/>
          <p:nvPr>
            <p:ph idx="12" type="sldNum"/>
          </p:nvPr>
        </p:nvSpPr>
        <p:spPr>
          <a:xfrm>
            <a:off x="22357616" y="12835885"/>
            <a:ext cx="349984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Google Shape;202;g2099cb86a22_0_32" id="173" name="Google Shape;17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9274" y="6813163"/>
            <a:ext cx="6274877" cy="32408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 txBox="1"/>
          <p:nvPr/>
        </p:nvSpPr>
        <p:spPr>
          <a:xfrm>
            <a:off x="1822899" y="3469299"/>
            <a:ext cx="7551902" cy="7377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Past: Anomalous Elements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10033224" y="3469299"/>
            <a:ext cx="13695902" cy="7377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Present: Anomalous Combination of Normal Elements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en-US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Logical Anomalies - Example</a:t>
            </a:r>
            <a:endParaRPr/>
          </a:p>
        </p:txBody>
      </p:sp>
      <p:sp>
        <p:nvSpPr>
          <p:cNvPr id="181" name="Google Shape;181;p6"/>
          <p:cNvSpPr txBox="1"/>
          <p:nvPr>
            <p:ph idx="12" type="sldNum"/>
          </p:nvPr>
        </p:nvSpPr>
        <p:spPr>
          <a:xfrm>
            <a:off x="22357616" y="12835885"/>
            <a:ext cx="349984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182" name="Google Shape;182;p6"/>
          <p:cNvSpPr txBox="1"/>
          <p:nvPr/>
        </p:nvSpPr>
        <p:spPr>
          <a:xfrm>
            <a:off x="1337874" y="10969849"/>
            <a:ext cx="20266802" cy="1234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n-US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Normal sample                                                                  Anomalous sample</a:t>
            </a:r>
            <a:endParaRPr/>
          </a:p>
        </p:txBody>
      </p:sp>
      <p:pic>
        <p:nvPicPr>
          <p:cNvPr descr="Google Shape;212;g230f3be2e48_0_0"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36599" y="3701074"/>
            <a:ext cx="9784053" cy="6726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13;g230f3be2e48_0_0" id="184" name="Google Shape;1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7875" y="3701065"/>
            <a:ext cx="9784048" cy="6726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-US"/>
              <a:t>Anomaly Detection for Sets</a:t>
            </a:r>
            <a:endParaRPr/>
          </a:p>
        </p:txBody>
      </p:sp>
      <p:sp>
        <p:nvSpPr>
          <p:cNvPr id="190" name="Google Shape;190;p7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sample represented as a </a:t>
            </a:r>
            <a:r>
              <a:rPr i="1" lang="en-US"/>
              <a:t>set </a:t>
            </a: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i="1" lang="en-US"/>
              <a:t>local elements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 the distribution of elements, but not their order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 anomalies using </a:t>
            </a:r>
            <a:r>
              <a:rPr i="1" lang="en-US"/>
              <a:t>density estimation</a:t>
            </a:r>
            <a:r>
              <a:rPr b="0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i="1" lang="en-US"/>
              <a:t>set descriptors</a:t>
            </a:r>
            <a:endParaRPr/>
          </a:p>
        </p:txBody>
      </p:sp>
      <p:sp>
        <p:nvSpPr>
          <p:cNvPr id="191" name="Google Shape;191;p7"/>
          <p:cNvSpPr txBox="1"/>
          <p:nvPr>
            <p:ph idx="12" type="sldNum"/>
          </p:nvPr>
        </p:nvSpPr>
        <p:spPr>
          <a:xfrm>
            <a:off x="22357616" y="12835885"/>
            <a:ext cx="349984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Google Shape;221;g25192fddcfe_3_2" id="192" name="Google Shape;19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933" y="6024357"/>
            <a:ext cx="11181451" cy="531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7"/>
          <p:cNvSpPr txBox="1"/>
          <p:nvPr/>
        </p:nvSpPr>
        <p:spPr>
          <a:xfrm>
            <a:off x="2162524" y="12050975"/>
            <a:ext cx="19138502" cy="8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Nadjahi, Kimia. </a:t>
            </a:r>
            <a:r>
              <a:rPr b="0" i="1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Sliced-Wasserstein distance for large-scale machine learning: theory, methodology and extensions</a:t>
            </a:r>
            <a:r>
              <a:rPr b="0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 Diss. Institut polytechnique de Paris, 2021.</a:t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 flipH="1">
            <a:off x="15276050" y="6041799"/>
            <a:ext cx="1408201" cy="92340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/>
          <p:nvPr/>
        </p:nvSpPr>
        <p:spPr>
          <a:xfrm flipH="1">
            <a:off x="9367874" y="6041799"/>
            <a:ext cx="1408201" cy="92340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b="0" i="0" lang="en-US" sz="8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Naive Solution: Average Pooling</a:t>
            </a:r>
            <a:endParaRPr/>
          </a:p>
        </p:txBody>
      </p:sp>
      <p:sp>
        <p:nvSpPr>
          <p:cNvPr id="201" name="Google Shape;201;p8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Preliminary idea for set feature: average of element features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Noto Sans Symbols"/>
              <a:buChar char="⮚"/>
            </a:pPr>
            <a:r>
              <a:rPr lang="en-US"/>
              <a:t>Good: when average is enough to separate distributions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Font typeface="Noto Sans Symbols"/>
              <a:buChar char="⮚"/>
            </a:pPr>
            <a:r>
              <a:rPr lang="en-US"/>
              <a:t>Bad: for more fine-grained differences</a:t>
            </a:r>
            <a:endParaRPr/>
          </a:p>
          <a:p>
            <a:pPr indent="-1778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highlight>
                  <a:srgbClr val="FFFF00"/>
                </a:highlight>
              </a:rPr>
              <a:t>Need a more powerful two-sample metric!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descr="Google Shape;231;g25192fddcfe_0_20" id="202" name="Google Shape;202;p8"/>
          <p:cNvPicPr preferRelativeResize="0"/>
          <p:nvPr/>
        </p:nvPicPr>
        <p:blipFill rotWithShape="1">
          <a:blip r:embed="rId3">
            <a:alphaModFix/>
          </a:blip>
          <a:srcRect b="40328" l="0" r="0" t="11715"/>
          <a:stretch/>
        </p:blipFill>
        <p:spPr>
          <a:xfrm>
            <a:off x="7071134" y="8374693"/>
            <a:ext cx="9449577" cy="472675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>
            <p:ph idx="12" type="sldNum"/>
          </p:nvPr>
        </p:nvSpPr>
        <p:spPr>
          <a:xfrm>
            <a:off x="22357616" y="12835885"/>
            <a:ext cx="349984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700"/>
              <a:buFont typeface="Arial"/>
              <a:buNone/>
            </a:pPr>
            <a:r>
              <a:rPr lang="en-US" sz="7700"/>
              <a:t>Modeling Higher Moments: Projection Features</a:t>
            </a:r>
            <a:endParaRPr/>
          </a:p>
        </p:txBody>
      </p:sp>
      <p:sp>
        <p:nvSpPr>
          <p:cNvPr id="209" name="Google Shape;209;p9"/>
          <p:cNvSpPr txBox="1"/>
          <p:nvPr>
            <p:ph idx="1" type="body"/>
          </p:nvPr>
        </p:nvSpPr>
        <p:spPr>
          <a:xfrm>
            <a:off x="1371600" y="3651250"/>
            <a:ext cx="128916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spcFirstLastPara="1" rIns="91375" wrap="square" tIns="91375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Set distance calculation: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Char char="•"/>
            </a:pPr>
            <a:r>
              <a:rPr b="1" lang="en-US"/>
              <a:t>Algorithm</a:t>
            </a:r>
            <a:r>
              <a:rPr lang="en-US"/>
              <a:t>:</a:t>
            </a:r>
            <a:endParaRPr/>
          </a:p>
          <a:p>
            <a:pPr indent="-742950" lvl="1" marL="120015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Helvetica Neue"/>
              <a:buAutoNum type="arabicPeriod"/>
            </a:pPr>
            <a:r>
              <a:rPr b="1" lang="en-US"/>
              <a:t>Generate</a:t>
            </a:r>
            <a:r>
              <a:rPr lang="en-US"/>
              <a:t> a random vector P</a:t>
            </a:r>
            <a:endParaRPr/>
          </a:p>
          <a:p>
            <a:pPr indent="-742950" lvl="1" marL="120015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Helvetica Neue"/>
              <a:buAutoNum type="arabicPeriod"/>
            </a:pPr>
            <a:r>
              <a:rPr b="1" lang="en-US"/>
              <a:t>Project</a:t>
            </a:r>
            <a:r>
              <a:rPr lang="en-US"/>
              <a:t> features of all elements on P</a:t>
            </a:r>
            <a:endParaRPr/>
          </a:p>
          <a:p>
            <a:pPr indent="-463550" lvl="1" marL="120015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Helvetica Neue"/>
              <a:buNone/>
            </a:pPr>
            <a:r>
              <a:t/>
            </a:r>
            <a:endParaRPr/>
          </a:p>
          <a:p>
            <a:pPr indent="-742950" lvl="1" marL="120015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4400"/>
              <a:buFont typeface="Helvetica Neue"/>
              <a:buAutoNum type="arabicPeriod"/>
            </a:pPr>
            <a:r>
              <a:rPr lang="en-US"/>
              <a:t>For each image, compute </a:t>
            </a:r>
            <a:r>
              <a:rPr b="1" lang="en-US"/>
              <a:t>histogram</a:t>
            </a:r>
            <a:r>
              <a:rPr lang="en-US"/>
              <a:t> of projected values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b="1" lang="en-US"/>
              <a:t>Repeat</a:t>
            </a:r>
            <a:r>
              <a:rPr lang="en-US"/>
              <a:t> the above for ~500 projections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For each image, </a:t>
            </a:r>
            <a:r>
              <a:rPr b="1" lang="en-US"/>
              <a:t>concatenate</a:t>
            </a:r>
            <a:r>
              <a:rPr lang="en-US"/>
              <a:t> all histograms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Anomaly scoring: </a:t>
            </a:r>
            <a:r>
              <a:rPr b="1" lang="en-US"/>
              <a:t>kNN</a:t>
            </a:r>
            <a:r>
              <a:rPr lang="en-US"/>
              <a:t> on histogram features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</a:t>
            </a:r>
            <a:r>
              <a:rPr lang="en-US">
                <a:solidFill>
                  <a:schemeClr val="dk1"/>
                </a:solidFill>
              </a:rPr>
              <a:t>Modified version of </a:t>
            </a:r>
            <a:r>
              <a:rPr i="1" lang="en-US">
                <a:solidFill>
                  <a:schemeClr val="dk1"/>
                </a:solidFill>
              </a:rPr>
              <a:t>Sliced Wasserstein Distance</a:t>
            </a:r>
            <a:r>
              <a:rPr lang="en-US">
                <a:solidFill>
                  <a:schemeClr val="dk1"/>
                </a:solidFill>
              </a:rPr>
              <a:t>)</a:t>
            </a:r>
            <a:endParaRPr/>
          </a:p>
        </p:txBody>
      </p:sp>
      <p:pic>
        <p:nvPicPr>
          <p:cNvPr descr="Google Shape;240;g2280e74b58c_0_2780" id="210" name="Google Shape;210;p9"/>
          <p:cNvPicPr preferRelativeResize="0"/>
          <p:nvPr/>
        </p:nvPicPr>
        <p:blipFill rotWithShape="1">
          <a:blip r:embed="rId3">
            <a:alphaModFix/>
          </a:blip>
          <a:srcRect b="0" l="0" r="0" t="11715"/>
          <a:stretch/>
        </p:blipFill>
        <p:spPr>
          <a:xfrm>
            <a:off x="13783222" y="4354812"/>
            <a:ext cx="9449576" cy="87024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 txBox="1"/>
          <p:nvPr>
            <p:ph idx="12" type="sldNum"/>
          </p:nvPr>
        </p:nvSpPr>
        <p:spPr>
          <a:xfrm>
            <a:off x="22357616" y="12835885"/>
            <a:ext cx="349984" cy="483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91375" spcFirstLastPara="1" rIns="91375" wrap="square" tIns="913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</a:pPr>
            <a:fld id="{00000000-1234-1234-1234-123412341234}" type="slidenum">
              <a:rPr lang="en-US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pic>
        <p:nvPicPr>
          <p:cNvPr descr="Google Shape;243;g2280e74b58c_0_2780" id="212" name="Google Shape;2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81961" y="6855584"/>
            <a:ext cx="1917450" cy="10346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 txBox="1"/>
          <p:nvPr/>
        </p:nvSpPr>
        <p:spPr>
          <a:xfrm>
            <a:off x="11976889" y="6713588"/>
            <a:ext cx="430223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